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sldIdLst>
    <p:sldId id="274" r:id="rId5"/>
    <p:sldId id="310" r:id="rId6"/>
    <p:sldId id="342" r:id="rId7"/>
    <p:sldId id="311" r:id="rId8"/>
    <p:sldId id="257" r:id="rId9"/>
    <p:sldId id="315" r:id="rId10"/>
    <p:sldId id="335" r:id="rId11"/>
    <p:sldId id="314" r:id="rId12"/>
    <p:sldId id="264" r:id="rId13"/>
    <p:sldId id="316" r:id="rId14"/>
    <p:sldId id="317" r:id="rId15"/>
    <p:sldId id="318" r:id="rId16"/>
    <p:sldId id="319" r:id="rId17"/>
    <p:sldId id="321" r:id="rId18"/>
    <p:sldId id="334" r:id="rId19"/>
    <p:sldId id="336" r:id="rId20"/>
    <p:sldId id="320" r:id="rId21"/>
    <p:sldId id="328" r:id="rId22"/>
    <p:sldId id="329" r:id="rId23"/>
    <p:sldId id="324" r:id="rId24"/>
    <p:sldId id="325" r:id="rId25"/>
    <p:sldId id="338" r:id="rId26"/>
    <p:sldId id="339" r:id="rId27"/>
    <p:sldId id="340" r:id="rId28"/>
    <p:sldId id="341" r:id="rId29"/>
    <p:sldId id="323" r:id="rId30"/>
    <p:sldId id="327" r:id="rId31"/>
    <p:sldId id="330" r:id="rId32"/>
    <p:sldId id="337" r:id="rId33"/>
    <p:sldId id="33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4" d="100"/>
          <a:sy n="74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DDEA-63BC-40A0-8BC0-D6413F38691F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6F76E-E60C-4C54-B47A-C2C406EC8F7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8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7D37-F554-440F-8282-EA9E922A6D04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2D13-BABC-40D4-88B7-0CB28FEF28A6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6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eel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622" y="702156"/>
            <a:ext cx="7389186" cy="118872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621" y="2340864"/>
            <a:ext cx="7389186" cy="3634486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3E20-896E-4856-BCF3-993F8B3B4446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0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5C29-E654-49E7-ADB3-93851E167B7C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5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84249-CD77-468E-9EDE-C5F0C07CB69C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7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B33C-C798-40C1-AA65-3AF941DB9252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8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BF866-2AC6-46A6-91DE-3017B4D6E693}" type="datetime1">
              <a:rPr lang="en-US" smtClean="0"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521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63" r:id="rId4"/>
    <p:sldLayoutId id="2147483666" r:id="rId5"/>
    <p:sldLayoutId id="2147483667" r:id="rId6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0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laamsereddingshonden.eu/samenwerkin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hyperlink" Target="mailto:hoesyontheroad@gm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hemel, buitenshuis, gras, veld&#10;&#10;Automatisch gegenereerde beschrijving">
            <a:extLst>
              <a:ext uri="{FF2B5EF4-FFF2-40B4-BE49-F238E27FC236}">
                <a16:creationId xmlns:a16="http://schemas.microsoft.com/office/drawing/2014/main" id="{961449EF-05D0-BF64-500E-11EC6D5A35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CALTopo</a:t>
            </a:r>
            <a:r>
              <a:rPr lang="en-US" sz="4000" dirty="0">
                <a:solidFill>
                  <a:schemeClr val="bg1"/>
                </a:solidFill>
              </a:rPr>
              <a:t> App Start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t">
            <a:normAutofit fontScale="70000" lnSpcReduction="20000"/>
          </a:bodyPr>
          <a:lstStyle/>
          <a:p>
            <a:pPr algn="ctr"/>
            <a:r>
              <a:rPr lang="en-US" sz="2000" cap="none" dirty="0" err="1">
                <a:solidFill>
                  <a:schemeClr val="bg1"/>
                </a:solidFill>
              </a:rPr>
              <a:t>Vlaamse</a:t>
            </a:r>
            <a:r>
              <a:rPr lang="en-US" sz="2000" cap="none" dirty="0">
                <a:solidFill>
                  <a:schemeClr val="bg1"/>
                </a:solidFill>
              </a:rPr>
              <a:t> </a:t>
            </a:r>
            <a:r>
              <a:rPr lang="en-US" sz="2000" cap="none" dirty="0" err="1">
                <a:solidFill>
                  <a:schemeClr val="bg1"/>
                </a:solidFill>
              </a:rPr>
              <a:t>Reddingshonden</a:t>
            </a:r>
            <a:r>
              <a:rPr lang="en-US" sz="2000" cap="none" dirty="0">
                <a:solidFill>
                  <a:schemeClr val="bg1"/>
                </a:solidFill>
              </a:rPr>
              <a:t> (</a:t>
            </a:r>
            <a:r>
              <a:rPr lang="en-US" sz="2000" cap="none" dirty="0" err="1">
                <a:solidFill>
                  <a:schemeClr val="bg1"/>
                </a:solidFill>
              </a:rPr>
              <a:t>België</a:t>
            </a:r>
            <a:r>
              <a:rPr lang="en-US" sz="2000" cap="none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000" cap="none" dirty="0">
                <a:solidFill>
                  <a:schemeClr val="bg1"/>
                </a:solidFill>
              </a:rPr>
              <a:t>Van Hoeserlande (Hoesy) Patrick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Afbeelding 5" descr="Image result for logo caltopo">
            <a:extLst>
              <a:ext uri="{FF2B5EF4-FFF2-40B4-BE49-F238E27FC236}">
                <a16:creationId xmlns:a16="http://schemas.microsoft.com/office/drawing/2014/main" id="{73E3D387-2CF1-CDB8-0595-6C0FAE5A7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592" y="4718798"/>
            <a:ext cx="1080289" cy="10802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1E2CC1F0-5617-9B56-41CF-3651F82AEF22}"/>
              </a:ext>
            </a:extLst>
          </p:cNvPr>
          <p:cNvGrpSpPr/>
          <p:nvPr/>
        </p:nvGrpSpPr>
        <p:grpSpPr>
          <a:xfrm>
            <a:off x="10088880" y="208616"/>
            <a:ext cx="1821828" cy="1821828"/>
            <a:chOff x="9234467" y="5066943"/>
            <a:chExt cx="1821828" cy="1821828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137A317-CCE8-FFF4-9FE2-991493ED0977}"/>
                </a:ext>
              </a:extLst>
            </p:cNvPr>
            <p:cNvSpPr/>
            <p:nvPr/>
          </p:nvSpPr>
          <p:spPr>
            <a:xfrm>
              <a:off x="9468740" y="5271119"/>
              <a:ext cx="1333144" cy="14202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Afbeelding 10" descr="Afbeelding met tekst, clipart&#10;&#10;Automatisch gegenereerde beschrijving">
              <a:extLst>
                <a:ext uri="{FF2B5EF4-FFF2-40B4-BE49-F238E27FC236}">
                  <a16:creationId xmlns:a16="http://schemas.microsoft.com/office/drawing/2014/main" id="{3EE9589A-A3AB-B4F2-C26A-FACFDF2BF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4467" y="5066943"/>
              <a:ext cx="1821828" cy="1821828"/>
            </a:xfrm>
            <a:prstGeom prst="rect">
              <a:avLst/>
            </a:prstGeom>
          </p:spPr>
        </p:pic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330AE0-7BFF-21E6-88E0-F359A431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1E3BC0D-56F5-CE18-55C3-78F4A7FBBF95}"/>
              </a:ext>
            </a:extLst>
          </p:cNvPr>
          <p:cNvSpPr txBox="1"/>
          <p:nvPr/>
        </p:nvSpPr>
        <p:spPr>
          <a:xfrm>
            <a:off x="168382" y="144353"/>
            <a:ext cx="202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Versie: 10 juni 23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4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B11B64-B478-8515-76A4-3BC8B8AE1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352" y="2690"/>
            <a:ext cx="3852672" cy="685261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D97B0E80-6D0D-3E26-C266-4D9F32AC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INSTELLEN coördinaten systeem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F746D7B-511D-120F-23B2-4F1026584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nl-BE" dirty="0"/>
              <a:t>Zet ‘Units’ op ‘</a:t>
            </a:r>
            <a:r>
              <a:rPr lang="nl-BE" dirty="0" err="1"/>
              <a:t>Metric</a:t>
            </a:r>
            <a:r>
              <a:rPr lang="nl-BE" dirty="0"/>
              <a:t>’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nl-BE" dirty="0"/>
              <a:t>Zet ‘Format (</a:t>
            </a:r>
            <a:r>
              <a:rPr lang="nl-BE" dirty="0" err="1"/>
              <a:t>primary</a:t>
            </a:r>
            <a:r>
              <a:rPr lang="nl-BE" dirty="0"/>
              <a:t>)’ op ‘UTM’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nl-BE" dirty="0"/>
              <a:t>Zet ‘Format (</a:t>
            </a:r>
            <a:r>
              <a:rPr lang="nl-BE" dirty="0" err="1"/>
              <a:t>secondary</a:t>
            </a:r>
            <a:r>
              <a:rPr lang="nl-BE" dirty="0"/>
              <a:t>)’ op ‘</a:t>
            </a:r>
            <a:r>
              <a:rPr lang="nl-BE" dirty="0" err="1"/>
              <a:t>Deg</a:t>
            </a:r>
            <a:r>
              <a:rPr lang="nl-BE" dirty="0"/>
              <a:t> Min Sec’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nl-BE" dirty="0"/>
              <a:t>Zet ‘Show </a:t>
            </a:r>
            <a:r>
              <a:rPr lang="nl-BE" dirty="0" err="1"/>
              <a:t>Heading</a:t>
            </a:r>
            <a:r>
              <a:rPr lang="nl-BE" dirty="0"/>
              <a:t> Line’ aan (optie)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nl-BE" dirty="0"/>
              <a:t>Zet ‘North Reference’ op ‘True’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nl-BE" dirty="0"/>
              <a:t>Druk op ‘Back’ boven links om terug te keren</a:t>
            </a:r>
            <a:endParaRPr lang="en-US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2E62858-15E7-7069-777F-800B6B0A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1960D-A3CC-A9A4-C5E7-D8BD88AE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Toegang</a:t>
            </a:r>
            <a:r>
              <a:rPr lang="en-US" dirty="0"/>
              <a:t> tot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zoekopdracht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7E0F8-314D-D4E7-71E9-C5839326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1" y="2340863"/>
            <a:ext cx="6024786" cy="39488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u="sng" dirty="0"/>
              <a:t>Methode 1: QR code</a:t>
            </a:r>
          </a:p>
          <a:p>
            <a:pPr marL="0" indent="0">
              <a:buNone/>
            </a:pPr>
            <a:r>
              <a:rPr lang="nl-NL" i="1" dirty="0"/>
              <a:t>Opmerking: De QR code op een geprinte kaart zal een pdf-versie van deze kaart in je browser openen</a:t>
            </a:r>
          </a:p>
          <a:p>
            <a:pPr marL="0" indent="0">
              <a:buNone/>
            </a:pPr>
            <a:endParaRPr lang="nl-NL" i="1" dirty="0"/>
          </a:p>
          <a:p>
            <a:r>
              <a:rPr lang="nl-NL" dirty="0"/>
              <a:t>Druk op het menu icoon (de 3 lijnen links boven)</a:t>
            </a:r>
          </a:p>
          <a:p>
            <a:r>
              <a:rPr lang="nl-NL" dirty="0"/>
              <a:t>Druk op het ‘Scan QR Code’ veld</a:t>
            </a:r>
          </a:p>
          <a:p>
            <a:r>
              <a:rPr lang="nl-NL" dirty="0"/>
              <a:t>Mik met je camera op de QR code die je aangeboden werd of aan de OCP te vinden is</a:t>
            </a:r>
          </a:p>
          <a:p>
            <a:r>
              <a:rPr lang="nl-NL"/>
              <a:t>Tip: </a:t>
            </a:r>
            <a:r>
              <a:rPr lang="nl-NL" dirty="0"/>
              <a:t>Maak een foto van de QR code om je teamgenoten te helpen</a:t>
            </a:r>
          </a:p>
        </p:txBody>
      </p:sp>
      <p:pic>
        <p:nvPicPr>
          <p:cNvPr id="4" name="Afbeelding 3" descr="IMG_2774">
            <a:extLst>
              <a:ext uri="{FF2B5EF4-FFF2-40B4-BE49-F238E27FC236}">
                <a16:creationId xmlns:a16="http://schemas.microsoft.com/office/drawing/2014/main" id="{90EFB96B-343B-C539-6640-2BAD370312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98" y="0"/>
            <a:ext cx="3857623" cy="6858000"/>
          </a:xfrm>
          <a:prstGeom prst="rect">
            <a:avLst/>
          </a:prstGeom>
        </p:spPr>
      </p:pic>
      <p:pic>
        <p:nvPicPr>
          <p:cNvPr id="6" name="Afbeelding 5" descr="IMG_2803">
            <a:extLst>
              <a:ext uri="{FF2B5EF4-FFF2-40B4-BE49-F238E27FC236}">
                <a16:creationId xmlns:a16="http://schemas.microsoft.com/office/drawing/2014/main" id="{3877B6D8-1807-496D-883A-E2514BA372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865" y="3738974"/>
            <a:ext cx="1757733" cy="3126146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3E836F-7B11-2C52-D3AB-B11BE9F2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A7D5217-97B1-9EA7-09F8-A4C96391E9B4}"/>
              </a:ext>
            </a:extLst>
          </p:cNvPr>
          <p:cNvSpPr/>
          <p:nvPr/>
        </p:nvSpPr>
        <p:spPr>
          <a:xfrm>
            <a:off x="359002" y="3989680"/>
            <a:ext cx="1845813" cy="48831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IMG_2774">
            <a:extLst>
              <a:ext uri="{FF2B5EF4-FFF2-40B4-BE49-F238E27FC236}">
                <a16:creationId xmlns:a16="http://schemas.microsoft.com/office/drawing/2014/main" id="{55B12802-5C13-E484-D512-3AC342AF3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95" y="0"/>
            <a:ext cx="3856037" cy="6858000"/>
          </a:xfrm>
          <a:prstGeom prst="rect">
            <a:avLst/>
          </a:prstGeom>
        </p:spPr>
      </p:pic>
      <p:pic>
        <p:nvPicPr>
          <p:cNvPr id="7" name="Afbeelding 6" descr="IMG_2775">
            <a:extLst>
              <a:ext uri="{FF2B5EF4-FFF2-40B4-BE49-F238E27FC236}">
                <a16:creationId xmlns:a16="http://schemas.microsoft.com/office/drawing/2014/main" id="{1D6510DD-A1C1-3029-B26D-692509FFA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963" y="0"/>
            <a:ext cx="3856037" cy="6858000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EB678CE-FBEC-2BDF-5F65-CCD77EEB4889}"/>
              </a:ext>
            </a:extLst>
          </p:cNvPr>
          <p:cNvCxnSpPr>
            <a:cxnSpLocks/>
          </p:cNvCxnSpPr>
          <p:nvPr/>
        </p:nvCxnSpPr>
        <p:spPr>
          <a:xfrm flipV="1">
            <a:off x="2469735" y="1126836"/>
            <a:ext cx="6147792" cy="12916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7E31960D-A3CC-A9A4-C5E7-D8BD88AE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622" y="702156"/>
            <a:ext cx="4114341" cy="118872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Toegang</a:t>
            </a:r>
            <a:r>
              <a:rPr lang="en-US" dirty="0"/>
              <a:t> tot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zoekopdracht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7E0F8-314D-D4E7-71E9-C5839326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1" y="2340864"/>
            <a:ext cx="4037552" cy="3634486"/>
          </a:xfrm>
        </p:spPr>
        <p:txBody>
          <a:bodyPr/>
          <a:lstStyle/>
          <a:p>
            <a:pPr marL="0" indent="0">
              <a:buNone/>
            </a:pPr>
            <a:r>
              <a:rPr lang="nl-NL" u="sng" dirty="0"/>
              <a:t>Methode 2: Kaart</a:t>
            </a:r>
          </a:p>
          <a:p>
            <a:r>
              <a:rPr lang="nl-NL" dirty="0"/>
              <a:t>Druk op het menu icoon (de 3 lijnen links boven)</a:t>
            </a:r>
          </a:p>
          <a:p>
            <a:r>
              <a:rPr lang="nl-NL" dirty="0"/>
              <a:t>Selecteer de folder met kaarten doorgegeven door de commandopost (OCP)</a:t>
            </a:r>
          </a:p>
          <a:p>
            <a:r>
              <a:rPr lang="nl-NL" dirty="0"/>
              <a:t>In het volgend scherm, selecteer de kaart doorgegeven door de OCP </a:t>
            </a:r>
          </a:p>
          <a:p>
            <a:endParaRPr lang="en-US" dirty="0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D76552B7-19ED-6C8F-7A73-64253C50A515}"/>
              </a:ext>
            </a:extLst>
          </p:cNvPr>
          <p:cNvSpPr/>
          <p:nvPr/>
        </p:nvSpPr>
        <p:spPr>
          <a:xfrm>
            <a:off x="276398" y="1707953"/>
            <a:ext cx="2851363" cy="191546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03CC00-0D3B-9234-F4B3-C7596AFD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2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0B1DF-3345-E64A-0CFA-FF642384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kern="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Je ‘track’ aanzetten aan het begin van de zoekactie</a:t>
            </a:r>
            <a:endParaRPr lang="en-US" sz="6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81B3B-88D2-F9E4-3599-9BC656E94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Druk op het icoontje rechts onderaan (de 4 puntjes)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5F12E4-7449-51DC-32EE-A210D1C75B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023" y="-35829"/>
            <a:ext cx="3875840" cy="6893829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E91298FF-65E0-514E-7ACE-B1E60B159DB8}"/>
              </a:ext>
            </a:extLst>
          </p:cNvPr>
          <p:cNvSpPr/>
          <p:nvPr/>
        </p:nvSpPr>
        <p:spPr>
          <a:xfrm>
            <a:off x="3555049" y="6289705"/>
            <a:ext cx="615295" cy="5682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C9500D-41FA-A29E-A278-E374D766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92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0B1DF-3345-E64A-0CFA-FF6423843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622" y="702156"/>
            <a:ext cx="7389186" cy="1188720"/>
          </a:xfrm>
        </p:spPr>
        <p:txBody>
          <a:bodyPr>
            <a:normAutofit/>
          </a:bodyPr>
          <a:lstStyle/>
          <a:p>
            <a:r>
              <a:rPr lang="nl-BE" b="1" kern="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Je ‘track’ aanzetten aan het begin van de zoekactie</a:t>
            </a:r>
            <a:endParaRPr lang="en-US" sz="6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81B3B-88D2-F9E4-3599-9BC656E94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1" y="2340863"/>
            <a:ext cx="7389186" cy="4282127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BE" sz="18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Druk op het icoontje rechts onderaan (de 4 puntjes)</a:t>
            </a:r>
            <a:endParaRPr lang="en-US" sz="1800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Druk op het icoontje naast ‘Record Track’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 descr="IMG_2785">
            <a:extLst>
              <a:ext uri="{FF2B5EF4-FFF2-40B4-BE49-F238E27FC236}">
                <a16:creationId xmlns:a16="http://schemas.microsoft.com/office/drawing/2014/main" id="{8F5104A5-0613-680C-85E9-344680B115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43" y="0"/>
            <a:ext cx="3856037" cy="6858000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57C44C72-176C-4A2A-65BF-8F43FDB7D0E7}"/>
              </a:ext>
            </a:extLst>
          </p:cNvPr>
          <p:cNvSpPr/>
          <p:nvPr/>
        </p:nvSpPr>
        <p:spPr>
          <a:xfrm>
            <a:off x="2427007" y="5141723"/>
            <a:ext cx="1759794" cy="5682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89E2A7C-0149-9E0A-21C6-1D186E1E8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9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0B1DF-3345-E64A-0CFA-FF642384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kern="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Je ‘track’ aanzetten aan het begin van de zoekactie</a:t>
            </a:r>
            <a:endParaRPr lang="en-US" sz="6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81B3B-88D2-F9E4-3599-9BC656E94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1" y="2340863"/>
            <a:ext cx="7389186" cy="442939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BE" sz="18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Druk op het icoontje rechts onderaan (de 4 puntjes)</a:t>
            </a:r>
            <a:endParaRPr lang="en-US" sz="1800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BE" sz="18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Druk op het icoontje naast ‘Record Track’</a:t>
            </a:r>
            <a:endParaRPr lang="en-US" sz="1800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Vul het veld ‘Track Name’ volgens de richtlijn van OCP (naam team, nummer, initialen, …)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Geef je track een kleur (opgepast met keuzes zoals rood, blauw, … die een bepaalde betekenis hebben)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Zet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‘Save Track To’ op ‘Account + This Map’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Druk op het veld ‘Record Track’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nl-BE" sz="1800" i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Meld de start van je zoekactie in je gebied </a:t>
            </a:r>
            <a:r>
              <a:rPr lang="nl-BE" sz="1800" i="1" u="sng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via radio </a:t>
            </a:r>
            <a:r>
              <a:rPr lang="nl-BE" sz="1800" i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aan de OCP</a:t>
            </a:r>
            <a:endParaRPr lang="en-US" sz="1800" dirty="0"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5F12E4-7449-51DC-32EE-A210D1C75B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/>
          <a:srcRect/>
          <a:stretch/>
        </p:blipFill>
        <p:spPr>
          <a:xfrm>
            <a:off x="269543" y="-35829"/>
            <a:ext cx="3872800" cy="6893829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E9B826-8FDF-7398-CBAF-3F5C2EEB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41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0B1DF-3345-E64A-0CFA-FF642384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kern="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Je ‘track’ aanzetten aan het begin van de zoekactie</a:t>
            </a:r>
            <a:endParaRPr lang="en-US" sz="6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81B3B-88D2-F9E4-3599-9BC656E94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1" y="2340863"/>
            <a:ext cx="7389186" cy="4429392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nl-BE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</a:t>
            </a: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nl-BE" sz="18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nderaan je scherm verschijnt er een kadertje met de lengte en de tijdsduur van je track.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Als je nu op de vier puntjes duwt, zie je dat ‘Record Track’ gewijzigd is naar ‘Track Details’ en blauw ingekleurd is  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Vanaf nu wordt je route gevolgd op je App en in de ‘Account map’. Je hoeft dus je locatie niet meer te delen via ‘Share </a:t>
            </a:r>
            <a:r>
              <a:rPr lang="nl-BE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r>
              <a:rPr lang="nl-B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E9B826-8FDF-7398-CBAF-3F5C2EEB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D36A183C-6F70-4919-789F-70FDD80B4A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8" y="0"/>
            <a:ext cx="3855697" cy="6858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93E0B590-E1F3-F8B4-F0C4-1FDC44B91379}"/>
              </a:ext>
            </a:extLst>
          </p:cNvPr>
          <p:cNvSpPr/>
          <p:nvPr/>
        </p:nvSpPr>
        <p:spPr>
          <a:xfrm>
            <a:off x="2420369" y="5160193"/>
            <a:ext cx="1759794" cy="5682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988D83AA-8755-3D9F-C970-2709D3523992}"/>
              </a:ext>
            </a:extLst>
          </p:cNvPr>
          <p:cNvSpPr/>
          <p:nvPr/>
        </p:nvSpPr>
        <p:spPr>
          <a:xfrm>
            <a:off x="2122207" y="6322328"/>
            <a:ext cx="1018157" cy="5682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3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positie markeren</a:t>
            </a:r>
            <a:br>
              <a:rPr lang="nl-NL" dirty="0"/>
            </a:b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Druk op het icoontje rechts onderaan (de 4 puntjes)</a:t>
            </a:r>
          </a:p>
          <a:p>
            <a:r>
              <a:rPr lang="nl-NL" dirty="0"/>
              <a:t>Druk op het icoontje naast ‘Marker At GPS’ (onderaan)</a:t>
            </a:r>
          </a:p>
        </p:txBody>
      </p:sp>
      <p:pic>
        <p:nvPicPr>
          <p:cNvPr id="4" name="Afbeelding 3" descr="IMG_2785">
            <a:extLst>
              <a:ext uri="{FF2B5EF4-FFF2-40B4-BE49-F238E27FC236}">
                <a16:creationId xmlns:a16="http://schemas.microsoft.com/office/drawing/2014/main" id="{83B44395-F923-2414-6A4C-AB7AD57F8B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43" y="0"/>
            <a:ext cx="3856037" cy="6858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DCB6B3E-C8A0-20FA-B524-071F0E4E7944}"/>
              </a:ext>
            </a:extLst>
          </p:cNvPr>
          <p:cNvSpPr/>
          <p:nvPr/>
        </p:nvSpPr>
        <p:spPr>
          <a:xfrm>
            <a:off x="2427007" y="5751320"/>
            <a:ext cx="1759794" cy="5682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4C7D29-11DA-666E-DCB1-20EB7644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44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positie markeren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1" y="2340864"/>
            <a:ext cx="7389186" cy="408305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Druk op het icoontje rechts onderaan (de 4 puntjes)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Druk op het icoontje naast ‘Marker At GPS’ (onderaan)</a:t>
            </a:r>
          </a:p>
          <a:p>
            <a:r>
              <a:rPr lang="nl-NL" dirty="0"/>
              <a:t>Vul het veld ‘Label’ aan volgens richtlijnen OCP</a:t>
            </a:r>
          </a:p>
          <a:p>
            <a:r>
              <a:rPr lang="nl-NL" dirty="0"/>
              <a:t>Vul het veld ‘</a:t>
            </a:r>
            <a:r>
              <a:rPr lang="nl-NL" dirty="0" err="1"/>
              <a:t>Comments</a:t>
            </a:r>
            <a:r>
              <a:rPr lang="nl-NL" dirty="0"/>
              <a:t>’ aan</a:t>
            </a:r>
          </a:p>
          <a:p>
            <a:r>
              <a:rPr lang="nl-NL" dirty="0"/>
              <a:t>Pas ‘</a:t>
            </a:r>
            <a:r>
              <a:rPr lang="nl-NL" dirty="0" err="1"/>
              <a:t>Size</a:t>
            </a:r>
            <a:r>
              <a:rPr lang="nl-NL" dirty="0"/>
              <a:t>’, ‘Style’ en ‘</a:t>
            </a:r>
            <a:r>
              <a:rPr lang="nl-NL" dirty="0" err="1"/>
              <a:t>Color</a:t>
            </a:r>
            <a:r>
              <a:rPr lang="nl-NL" dirty="0"/>
              <a:t>’ aan indien nodig</a:t>
            </a:r>
          </a:p>
          <a:p>
            <a:r>
              <a:rPr lang="nl-NL" dirty="0"/>
              <a:t>Druk ‘OK’</a:t>
            </a:r>
          </a:p>
          <a:p>
            <a:pPr marL="0" indent="0">
              <a:buNone/>
            </a:pPr>
            <a:r>
              <a:rPr lang="nl-NL" dirty="0"/>
              <a:t>Er verschijnt een ‘marker’ en de bijbehorende label op je scherm </a:t>
            </a:r>
          </a:p>
          <a:p>
            <a:endParaRPr lang="en-US" dirty="0"/>
          </a:p>
        </p:txBody>
      </p:sp>
      <p:pic>
        <p:nvPicPr>
          <p:cNvPr id="6" name="Afbeelding 5" descr="IMG_2790">
            <a:extLst>
              <a:ext uri="{FF2B5EF4-FFF2-40B4-BE49-F238E27FC236}">
                <a16:creationId xmlns:a16="http://schemas.microsoft.com/office/drawing/2014/main" id="{882DC630-6BEE-005C-A5E9-39AD2639B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4" y="0"/>
            <a:ext cx="3856037" cy="6858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E47379-EE4B-75D9-6D18-D4F9BE03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91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positie markeren</a:t>
            </a:r>
            <a:br>
              <a:rPr lang="nl-NL" dirty="0"/>
            </a:b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1" y="2340864"/>
            <a:ext cx="7389186" cy="4162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OPGEPAST: </a:t>
            </a:r>
          </a:p>
          <a:p>
            <a:pPr marL="0" indent="0">
              <a:buNone/>
            </a:pPr>
            <a:r>
              <a:rPr lang="nl-NL" dirty="0"/>
              <a:t>Indien het een ‘</a:t>
            </a:r>
            <a:r>
              <a:rPr lang="nl-NL" dirty="0" err="1"/>
              <a:t>clue</a:t>
            </a:r>
            <a:r>
              <a:rPr lang="nl-NL" dirty="0"/>
              <a:t>’ betreft, druk dan direct op ‘Style’ en selecteer het vraagteken onder ‘ICS/Fire (+)’</a:t>
            </a:r>
          </a:p>
          <a:p>
            <a:pPr marL="0" indent="0">
              <a:buNone/>
            </a:pPr>
            <a:r>
              <a:rPr lang="nl-BE" dirty="0">
                <a:ea typeface="Calibri" panose="020F0502020204030204" pitchFamily="34" charset="0"/>
                <a:cs typeface="Times New Roman" panose="02020603050405020304" pitchFamily="18" charset="0"/>
              </a:rPr>
              <a:t>Neem foto’s van de ‘</a:t>
            </a:r>
            <a:r>
              <a:rPr lang="nl-BE" dirty="0" err="1">
                <a:ea typeface="Calibri" panose="020F0502020204030204" pitchFamily="34" charset="0"/>
                <a:cs typeface="Times New Roman" panose="02020603050405020304" pitchFamily="18" charset="0"/>
              </a:rPr>
              <a:t>clue</a:t>
            </a:r>
            <a:r>
              <a:rPr lang="nl-BE" dirty="0">
                <a:ea typeface="Calibri" panose="020F0502020204030204" pitchFamily="34" charset="0"/>
                <a:cs typeface="Times New Roman" panose="02020603050405020304" pitchFamily="18" charset="0"/>
              </a:rPr>
              <a:t>’, eventueel ook van (voet)sporen in de directe omgeving. Deze foto’s moet je op een andere manier aan de OCP bezorgen, want </a:t>
            </a:r>
            <a:r>
              <a:rPr lang="nl-BE" dirty="0" err="1">
                <a:ea typeface="Calibri" panose="020F0502020204030204" pitchFamily="34" charset="0"/>
                <a:cs typeface="Times New Roman" panose="02020603050405020304" pitchFamily="18" charset="0"/>
              </a:rPr>
              <a:t>CalTopo</a:t>
            </a:r>
            <a:r>
              <a:rPr lang="nl-BE" dirty="0">
                <a:ea typeface="Calibri" panose="020F0502020204030204" pitchFamily="34" charset="0"/>
                <a:cs typeface="Times New Roman" panose="02020603050405020304" pitchFamily="18" charset="0"/>
              </a:rPr>
              <a:t> ondersteunt het doorgeven van foto’s niet</a:t>
            </a:r>
            <a:endParaRPr lang="nl-BE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BE" sz="2000" i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Meld de vondst van een ‘</a:t>
            </a:r>
            <a:r>
              <a:rPr lang="nl-BE" sz="2000" i="1" dirty="0" err="1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clue</a:t>
            </a:r>
            <a:r>
              <a:rPr lang="nl-BE" sz="2000" i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nl-BE" sz="2000" i="1" u="sng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via radio</a:t>
            </a:r>
            <a:r>
              <a:rPr lang="nl-BE" sz="2000" i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aan de OCP</a:t>
            </a:r>
            <a:endParaRPr lang="en-US" sz="2000" dirty="0"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8C4BD93-794A-2F74-6C68-59FAEA628A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06" y="0"/>
            <a:ext cx="3855697" cy="6858000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32C2622-F7F9-10FE-7833-21CBCA0F9FF9}"/>
              </a:ext>
            </a:extLst>
          </p:cNvPr>
          <p:cNvSpPr/>
          <p:nvPr/>
        </p:nvSpPr>
        <p:spPr>
          <a:xfrm>
            <a:off x="581193" y="4050707"/>
            <a:ext cx="965596" cy="65554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FB7E70-2F97-BB58-6F1D-0F566378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09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10A62-911E-3D82-805D-28FACAE2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0D28BA-521C-B995-6A22-F3CE7009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3965171" cy="3634486"/>
          </a:xfrm>
        </p:spPr>
        <p:txBody>
          <a:bodyPr anchor="t"/>
          <a:lstStyle/>
          <a:p>
            <a:r>
              <a:rPr lang="nl-BE" dirty="0" err="1"/>
              <a:t>CalTopo</a:t>
            </a:r>
            <a:r>
              <a:rPr lang="nl-BE" dirty="0"/>
              <a:t>: Voor- en nadelen </a:t>
            </a:r>
          </a:p>
          <a:p>
            <a:r>
              <a:rPr lang="nl-BE" dirty="0"/>
              <a:t>Installatie App</a:t>
            </a:r>
          </a:p>
          <a:p>
            <a:r>
              <a:rPr lang="nl-BE" dirty="0"/>
              <a:t>App setup</a:t>
            </a:r>
          </a:p>
          <a:p>
            <a:r>
              <a:rPr lang="nl-BE" dirty="0"/>
              <a:t>Gebruik voor, tijdens en na de zoekactie</a:t>
            </a:r>
          </a:p>
          <a:p>
            <a:r>
              <a:rPr lang="nl-BE" dirty="0"/>
              <a:t>Uitbreiding: Andere functionaliteiten</a:t>
            </a:r>
          </a:p>
          <a:p>
            <a:endParaRPr lang="en-US" dirty="0"/>
          </a:p>
        </p:txBody>
      </p:sp>
      <p:pic>
        <p:nvPicPr>
          <p:cNvPr id="7" name="Afbeelding 6" descr="Afbeelding met grond, boom, buitenshuis, persoon&#10;&#10;Automatisch gegenereerde beschrijving">
            <a:extLst>
              <a:ext uri="{FF2B5EF4-FFF2-40B4-BE49-F238E27FC236}">
                <a16:creationId xmlns:a16="http://schemas.microsoft.com/office/drawing/2014/main" id="{0D12D836-7B52-5025-32A3-7824160055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454" y="2546646"/>
            <a:ext cx="6584378" cy="4311353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0A43EB-19B1-860F-D6C6-5D5CEEBA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00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Een ‘marker’ op de kaart plaatsen (‘</a:t>
            </a:r>
            <a:r>
              <a:rPr lang="nl-NL" dirty="0" err="1"/>
              <a:t>waypoint</a:t>
            </a:r>
            <a:r>
              <a:rPr lang="nl-NL" dirty="0"/>
              <a:t>’)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1" y="1890877"/>
            <a:ext cx="7389186" cy="4655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/>
              <a:t>Twee mogelijkheden: 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600" dirty="0"/>
              <a:t>Je kent de positie op de kaart: blijf drukken op die plaats totdat er een extra scherm opent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600" dirty="0"/>
              <a:t>Je vindt de positie niet maar je hebt wel de coördinaten: blijf drukken op een plaats totdat er een extra scherm opent of duw op de ‘+ in een cirkel’ </a:t>
            </a:r>
          </a:p>
          <a:p>
            <a:r>
              <a:rPr lang="nl-NL" sz="1800" dirty="0"/>
              <a:t>Duw op ‘Marker’ (of ‘</a:t>
            </a:r>
            <a:r>
              <a:rPr lang="nl-NL" sz="1800" dirty="0" err="1"/>
              <a:t>Clue</a:t>
            </a:r>
            <a:r>
              <a:rPr lang="nl-NL" sz="1800" dirty="0"/>
              <a:t>’ in het desbetreffende geval)</a:t>
            </a:r>
          </a:p>
          <a:p>
            <a:r>
              <a:rPr lang="nl-NL" sz="1800" dirty="0"/>
              <a:t>Vul het veld ‘Label’ aan volgens richtlijnen OCP</a:t>
            </a:r>
          </a:p>
          <a:p>
            <a:pPr lvl="0"/>
            <a:r>
              <a:rPr lang="nl-BE" sz="1800" dirty="0"/>
              <a:t>Vul het veld ‘</a:t>
            </a:r>
            <a:r>
              <a:rPr lang="nl-BE" sz="1800" dirty="0" err="1"/>
              <a:t>Comments</a:t>
            </a:r>
            <a:r>
              <a:rPr lang="nl-BE" sz="1800" dirty="0"/>
              <a:t>’ aan</a:t>
            </a:r>
            <a:endParaRPr lang="en-US" sz="1800" dirty="0"/>
          </a:p>
          <a:p>
            <a:pPr lvl="0"/>
            <a:r>
              <a:rPr lang="nl-BE" sz="1800" dirty="0"/>
              <a:t>Indien je alleen de coördinaten kent, zet deze in het vak ‘</a:t>
            </a:r>
            <a:r>
              <a:rPr lang="nl-BE" sz="1800" dirty="0" err="1"/>
              <a:t>Coordinates</a:t>
            </a:r>
            <a:r>
              <a:rPr lang="nl-BE" sz="1800" dirty="0"/>
              <a:t>’</a:t>
            </a:r>
            <a:endParaRPr lang="en-US" sz="1800" dirty="0"/>
          </a:p>
          <a:p>
            <a:pPr lvl="0"/>
            <a:r>
              <a:rPr lang="nl-BE" sz="1800" dirty="0"/>
              <a:t>Pas ‘</a:t>
            </a:r>
            <a:r>
              <a:rPr lang="nl-BE" sz="1800" dirty="0" err="1"/>
              <a:t>Size</a:t>
            </a:r>
            <a:r>
              <a:rPr lang="nl-BE" sz="1800" dirty="0"/>
              <a:t>’, ‘Style’ en ‘</a:t>
            </a:r>
            <a:r>
              <a:rPr lang="nl-BE" sz="1800" dirty="0" err="1"/>
              <a:t>Color</a:t>
            </a:r>
            <a:r>
              <a:rPr lang="nl-BE" sz="1800" dirty="0"/>
              <a:t>’ aan indien nodig</a:t>
            </a:r>
            <a:endParaRPr lang="en-US" sz="1800" dirty="0"/>
          </a:p>
          <a:p>
            <a:pPr lvl="0"/>
            <a:r>
              <a:rPr lang="nl-BE" sz="1800" dirty="0"/>
              <a:t>Druk ‘</a:t>
            </a:r>
            <a:r>
              <a:rPr lang="en-US" sz="1800" dirty="0"/>
              <a:t>OK’</a:t>
            </a:r>
          </a:p>
          <a:p>
            <a:pPr marL="0" lvl="0" indent="0">
              <a:buNone/>
            </a:pPr>
            <a:r>
              <a:rPr lang="nl-BE" sz="1800" dirty="0"/>
              <a:t>Er verschijnt een ‘marker’ en het bijbehorende label op de juiste plaats</a:t>
            </a:r>
            <a:endParaRPr lang="en-US" sz="1800" dirty="0"/>
          </a:p>
        </p:txBody>
      </p:sp>
      <p:pic>
        <p:nvPicPr>
          <p:cNvPr id="4" name="Afbeelding 3" descr="IMG_2791">
            <a:extLst>
              <a:ext uri="{FF2B5EF4-FFF2-40B4-BE49-F238E27FC236}">
                <a16:creationId xmlns:a16="http://schemas.microsoft.com/office/drawing/2014/main" id="{22717D0B-CA88-93E9-4774-135EF8840D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8" y="0"/>
            <a:ext cx="3856037" cy="6858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53407EDD-6381-6E8F-78F8-75C1BCB49B11}"/>
              </a:ext>
            </a:extLst>
          </p:cNvPr>
          <p:cNvSpPr/>
          <p:nvPr/>
        </p:nvSpPr>
        <p:spPr>
          <a:xfrm>
            <a:off x="581193" y="3767271"/>
            <a:ext cx="1085237" cy="46289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75E8BC-A354-6F94-90A3-B231AAD6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19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Navigeer naar een marker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2" y="2340863"/>
            <a:ext cx="7389186" cy="4205215"/>
          </a:xfrm>
        </p:spPr>
        <p:txBody>
          <a:bodyPr>
            <a:normAutofit/>
          </a:bodyPr>
          <a:lstStyle/>
          <a:p>
            <a:r>
              <a:rPr lang="nl-NL" sz="1900" dirty="0"/>
              <a:t>Druk op de gewenste marker op de kaart; of druk op het ‘Map Items’ symbool (tweede icoon rechts boven) en op de gewenste marker </a:t>
            </a:r>
          </a:p>
          <a:p>
            <a:r>
              <a:rPr lang="nl-NL" sz="1900" dirty="0"/>
              <a:t>In het zichtbaar scherm duw op de ‘</a:t>
            </a:r>
            <a:r>
              <a:rPr lang="nl-NL" sz="1900" dirty="0" err="1"/>
              <a:t>Navigate</a:t>
            </a:r>
            <a:r>
              <a:rPr lang="nl-NL" sz="1900" dirty="0"/>
              <a:t> </a:t>
            </a:r>
            <a:r>
              <a:rPr lang="nl-NL" sz="1900" dirty="0" err="1"/>
              <a:t>To</a:t>
            </a:r>
            <a:r>
              <a:rPr lang="nl-NL" sz="1900" dirty="0"/>
              <a:t>’ link</a:t>
            </a:r>
          </a:p>
          <a:p>
            <a:pPr marL="0" indent="0">
              <a:buNone/>
            </a:pPr>
            <a:r>
              <a:rPr lang="nl-NL" sz="1900" i="1" dirty="0"/>
              <a:t>Opmerking: Je kan ook ‘</a:t>
            </a:r>
            <a:r>
              <a:rPr lang="nl-NL" sz="1900" i="1" dirty="0" err="1"/>
              <a:t>Driving</a:t>
            </a:r>
            <a:r>
              <a:rPr lang="nl-NL" sz="1900" i="1" dirty="0"/>
              <a:t> </a:t>
            </a:r>
            <a:r>
              <a:rPr lang="nl-NL" sz="1900" i="1" dirty="0" err="1"/>
              <a:t>Directions</a:t>
            </a:r>
            <a:r>
              <a:rPr lang="nl-NL" sz="1900" i="1" dirty="0"/>
              <a:t>’ kiezen waarna je kan kiezen in welke App je deze rijinstructies wil te zien krijgen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7F8859-5B52-7966-57E5-C5FCE1278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/>
          <a:srcRect/>
          <a:stretch/>
        </p:blipFill>
        <p:spPr>
          <a:xfrm>
            <a:off x="289079" y="0"/>
            <a:ext cx="3852672" cy="6858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F664F7B-B34C-A687-C173-1E1681AF94A7}"/>
              </a:ext>
            </a:extLst>
          </p:cNvPr>
          <p:cNvSpPr/>
          <p:nvPr/>
        </p:nvSpPr>
        <p:spPr>
          <a:xfrm>
            <a:off x="743562" y="3271643"/>
            <a:ext cx="1256154" cy="52269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D9F903-8342-A31F-846E-E848960B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35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Navigeer naar een marker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2" y="2340863"/>
            <a:ext cx="7389186" cy="4205215"/>
          </a:xfrm>
        </p:spPr>
        <p:txBody>
          <a:bodyPr>
            <a:normAutofit/>
          </a:bodyPr>
          <a:lstStyle/>
          <a:p>
            <a:r>
              <a:rPr lang="nl-NL" sz="2400" dirty="0"/>
              <a:t>Onderaan in het midden van je scherm staat de volgende informatie in een kader: </a:t>
            </a:r>
          </a:p>
          <a:p>
            <a:pPr lvl="1"/>
            <a:r>
              <a:rPr lang="nl-NL" sz="2000" dirty="0"/>
              <a:t>Richtingsaanwijzer naar de marker</a:t>
            </a:r>
          </a:p>
          <a:p>
            <a:pPr lvl="1"/>
            <a:r>
              <a:rPr lang="nl-NL" sz="2000" dirty="0"/>
              <a:t>Afstand tot de marker</a:t>
            </a:r>
          </a:p>
          <a:p>
            <a:pPr lvl="1"/>
            <a:r>
              <a:rPr lang="nl-NL" sz="2000" dirty="0"/>
              <a:t>Kompasrichting naar de marker</a:t>
            </a:r>
          </a:p>
          <a:p>
            <a:pPr marL="324000" lvl="1" indent="0">
              <a:buNone/>
            </a:pPr>
            <a:r>
              <a:rPr lang="nl-NL" sz="2000" dirty="0"/>
              <a:t>Deze informatie past zich aan als je je beweegt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7F8859-5B52-7966-57E5-C5FCE1278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/>
          <a:srcRect/>
          <a:stretch/>
        </p:blipFill>
        <p:spPr>
          <a:xfrm>
            <a:off x="287397" y="2427"/>
            <a:ext cx="3856037" cy="6853146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F664F7B-B34C-A687-C173-1E1681AF94A7}"/>
              </a:ext>
            </a:extLst>
          </p:cNvPr>
          <p:cNvSpPr/>
          <p:nvPr/>
        </p:nvSpPr>
        <p:spPr>
          <a:xfrm>
            <a:off x="1563958" y="6314629"/>
            <a:ext cx="1187788" cy="54094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D9F903-8342-A31F-846E-E848960B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19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622" y="702155"/>
            <a:ext cx="4164996" cy="1638707"/>
          </a:xfrm>
        </p:spPr>
        <p:txBody>
          <a:bodyPr>
            <a:normAutofit fontScale="90000"/>
          </a:bodyPr>
          <a:lstStyle/>
          <a:p>
            <a:r>
              <a:rPr lang="nl-NL" dirty="0"/>
              <a:t>Navigeer naar een marker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2" y="2340863"/>
            <a:ext cx="3852968" cy="4205215"/>
          </a:xfrm>
        </p:spPr>
        <p:txBody>
          <a:bodyPr>
            <a:normAutofit/>
          </a:bodyPr>
          <a:lstStyle/>
          <a:p>
            <a:r>
              <a:rPr lang="nl-NL" sz="2100" b="1" dirty="0"/>
              <a:t>Klik je op dit vakje dan wordt dit uitvergroot</a:t>
            </a:r>
          </a:p>
          <a:p>
            <a:r>
              <a:rPr lang="nl-NL" sz="2100" dirty="0"/>
              <a:t>Klik nog eens om het nog groter te hebben (en het vak ‘Finish’ te zien)</a:t>
            </a:r>
            <a:endParaRPr lang="nl-NL" sz="21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7F8859-5B52-7966-57E5-C5FCE1278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31" y="2427"/>
            <a:ext cx="3852968" cy="6853146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F664F7B-B34C-A687-C173-1E1681AF94A7}"/>
              </a:ext>
            </a:extLst>
          </p:cNvPr>
          <p:cNvSpPr/>
          <p:nvPr/>
        </p:nvSpPr>
        <p:spPr>
          <a:xfrm>
            <a:off x="1563958" y="6314629"/>
            <a:ext cx="1187788" cy="54094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D9F903-8342-A31F-846E-E848960B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Afbeelding 7" descr="Afbeelding met tekst, kaart, schermopname, diagram&#10;&#10;Automatisch gegenereerde beschrijving">
            <a:extLst>
              <a:ext uri="{FF2B5EF4-FFF2-40B4-BE49-F238E27FC236}">
                <a16:creationId xmlns:a16="http://schemas.microsoft.com/office/drawing/2014/main" id="{F798EE13-F734-19F8-CEBF-E4E679DE43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801" y="0"/>
            <a:ext cx="3876199" cy="68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1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Stop navigatie naar een marker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2" y="2340863"/>
            <a:ext cx="7389186" cy="4205215"/>
          </a:xfrm>
        </p:spPr>
        <p:txBody>
          <a:bodyPr>
            <a:normAutofit/>
          </a:bodyPr>
          <a:lstStyle/>
          <a:p>
            <a:r>
              <a:rPr lang="nl-NL" sz="2400" dirty="0"/>
              <a:t>Klik twee maal op het navigatievakje tot je het vak ‘Finish’ ziet</a:t>
            </a:r>
          </a:p>
          <a:p>
            <a:r>
              <a:rPr lang="nl-NL" sz="2400" dirty="0"/>
              <a:t>Klik op ‘Finish’</a:t>
            </a:r>
          </a:p>
          <a:p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7F8859-5B52-7966-57E5-C5FCE1278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36" y="2427"/>
            <a:ext cx="3853758" cy="6853146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F664F7B-B34C-A687-C173-1E1681AF94A7}"/>
              </a:ext>
            </a:extLst>
          </p:cNvPr>
          <p:cNvSpPr/>
          <p:nvPr/>
        </p:nvSpPr>
        <p:spPr>
          <a:xfrm>
            <a:off x="1563958" y="6314629"/>
            <a:ext cx="1187788" cy="54094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D9F903-8342-A31F-846E-E848960B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8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Stop navigatie naar een marker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622" y="2340863"/>
            <a:ext cx="7389186" cy="4205215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Klik twee maal op het navigatievakje tot je het vak ‘Finish’ ziet</a:t>
            </a:r>
          </a:p>
          <a:p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Klik op ‘Finish’</a:t>
            </a:r>
          </a:p>
          <a:p>
            <a:r>
              <a:rPr lang="nl-NL" sz="2400" dirty="0"/>
              <a:t>Bevestig door op het vak ‘Stop </a:t>
            </a:r>
            <a:r>
              <a:rPr lang="nl-NL" sz="2400" dirty="0" err="1"/>
              <a:t>Navigating</a:t>
            </a:r>
            <a:r>
              <a:rPr lang="nl-NL" sz="2400" dirty="0"/>
              <a:t>’ te drukken</a:t>
            </a: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7F8859-5B52-7966-57E5-C5FCE1278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31" y="2427"/>
            <a:ext cx="3852968" cy="6853146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F664F7B-B34C-A687-C173-1E1681AF94A7}"/>
              </a:ext>
            </a:extLst>
          </p:cNvPr>
          <p:cNvSpPr/>
          <p:nvPr/>
        </p:nvSpPr>
        <p:spPr>
          <a:xfrm>
            <a:off x="1563958" y="6314629"/>
            <a:ext cx="1187788" cy="54094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D9F903-8342-A31F-846E-E848960B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35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7C3F8-F9BC-3CDE-2006-4EE4C72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Kaart centraliseren op je positie</a:t>
            </a:r>
            <a:br>
              <a:rPr lang="nl-NL" dirty="0"/>
            </a:b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E2775-0831-7435-517D-F1DF6BE3F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Druk op het ‘vizier’ icoontje, links naast de ‘vier puntjes’ en je positie wordt het midden van je kaart </a:t>
            </a:r>
          </a:p>
          <a:p>
            <a:r>
              <a:rPr lang="nl-NL" dirty="0"/>
              <a:t>Je kan je kaart permanent centreren door:</a:t>
            </a:r>
          </a:p>
          <a:p>
            <a:pPr lvl="1"/>
            <a:r>
              <a:rPr lang="nl-NL" dirty="0"/>
              <a:t>Druk op het icoontje rechts onderaan (de 4 puntjes)</a:t>
            </a:r>
          </a:p>
          <a:p>
            <a:pPr lvl="1"/>
            <a:r>
              <a:rPr lang="nl-NL" dirty="0"/>
              <a:t>Druk op het icoontje naast ‘Keep </a:t>
            </a:r>
            <a:r>
              <a:rPr lang="nl-NL" dirty="0" err="1"/>
              <a:t>Centered</a:t>
            </a:r>
            <a:r>
              <a:rPr lang="nl-NL" dirty="0"/>
              <a:t>’</a:t>
            </a:r>
          </a:p>
          <a:p>
            <a:pPr marL="324000" lvl="1" indent="0">
              <a:buNone/>
            </a:pPr>
            <a:r>
              <a:rPr lang="nl-NL" dirty="0"/>
              <a:t>Info: als je nu op de vier puntjes duwt, zie je dat ‘Keep </a:t>
            </a:r>
            <a:r>
              <a:rPr lang="nl-NL" dirty="0" err="1"/>
              <a:t>Centered</a:t>
            </a:r>
            <a:r>
              <a:rPr lang="nl-NL" dirty="0"/>
              <a:t>’ gewijzigd is naar ‘Stop </a:t>
            </a:r>
            <a:r>
              <a:rPr lang="nl-NL" dirty="0" err="1"/>
              <a:t>Centering</a:t>
            </a:r>
            <a:r>
              <a:rPr lang="nl-NL" dirty="0"/>
              <a:t>’ en blauw ingekleurd is </a:t>
            </a:r>
          </a:p>
          <a:p>
            <a:endParaRPr lang="en-US" dirty="0"/>
          </a:p>
        </p:txBody>
      </p:sp>
      <p:pic>
        <p:nvPicPr>
          <p:cNvPr id="4" name="Afbeelding 3" descr="IMG_2785">
            <a:extLst>
              <a:ext uri="{FF2B5EF4-FFF2-40B4-BE49-F238E27FC236}">
                <a16:creationId xmlns:a16="http://schemas.microsoft.com/office/drawing/2014/main" id="{27E132CA-2BFC-D8D9-C342-67DA06EABE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43" y="0"/>
            <a:ext cx="3856037" cy="6858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838C99DA-3E62-CB59-84B1-3CB3C9D351A0}"/>
              </a:ext>
            </a:extLst>
          </p:cNvPr>
          <p:cNvSpPr/>
          <p:nvPr/>
        </p:nvSpPr>
        <p:spPr>
          <a:xfrm>
            <a:off x="3024574" y="6289705"/>
            <a:ext cx="615295" cy="5682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DF38019A-E272-E8AF-B5C0-2265D8CDE34A}"/>
              </a:ext>
            </a:extLst>
          </p:cNvPr>
          <p:cNvSpPr/>
          <p:nvPr/>
        </p:nvSpPr>
        <p:spPr>
          <a:xfrm>
            <a:off x="2486826" y="4562030"/>
            <a:ext cx="1716747" cy="5682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DD482D-3D6A-544A-CEF7-BD6C63CD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10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13E32-675B-ED7F-0E9F-145CC6882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‘track’ afzetten aan het einde van de 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5337E1-BD45-B911-3158-3D068D5FD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i="1" dirty="0">
                <a:highlight>
                  <a:srgbClr val="FFFF00"/>
                </a:highlight>
              </a:rPr>
              <a:t>Meld het einde van je zoekactie in je gebied </a:t>
            </a:r>
            <a:r>
              <a:rPr lang="nl-NL" i="1" u="sng" dirty="0">
                <a:highlight>
                  <a:srgbClr val="FFFF00"/>
                </a:highlight>
              </a:rPr>
              <a:t>via radio</a:t>
            </a:r>
            <a:r>
              <a:rPr lang="nl-NL" i="1" dirty="0">
                <a:highlight>
                  <a:srgbClr val="FFFF00"/>
                </a:highlight>
              </a:rPr>
              <a:t> aan de OCP</a:t>
            </a:r>
          </a:p>
          <a:p>
            <a:r>
              <a:rPr lang="nl-NL" dirty="0"/>
              <a:t>Druk op het icoontje rechts onderaan (de 4 puntjes)</a:t>
            </a:r>
          </a:p>
          <a:p>
            <a:r>
              <a:rPr lang="nl-NL" dirty="0"/>
              <a:t>Druk op het ‘Track Details’ symbool (dat blauw gekleurd is)</a:t>
            </a:r>
          </a:p>
          <a:p>
            <a:r>
              <a:rPr lang="nl-NL" dirty="0"/>
              <a:t>Druk op het ‘Finish’ veld</a:t>
            </a:r>
          </a:p>
        </p:txBody>
      </p:sp>
      <p:pic>
        <p:nvPicPr>
          <p:cNvPr id="4" name="Afbeelding 3" descr="IMG_2788">
            <a:extLst>
              <a:ext uri="{FF2B5EF4-FFF2-40B4-BE49-F238E27FC236}">
                <a16:creationId xmlns:a16="http://schemas.microsoft.com/office/drawing/2014/main" id="{58B8A2AC-4E21-73C5-5B0F-DADA91E98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84" y="0"/>
            <a:ext cx="3856037" cy="685800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F783374-FB80-9DC2-2FBF-80FE09E84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84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13E32-675B-ED7F-0E9F-145CC6882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‘track’ afzetten aan het einde van de zoekactie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5337E1-BD45-B911-3158-3D068D5FD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i="1" dirty="0">
                <a:solidFill>
                  <a:schemeClr val="bg1">
                    <a:lumMod val="50000"/>
                  </a:schemeClr>
                </a:solidFill>
              </a:rPr>
              <a:t>Meldt het einde van je zoekactie in je gebied </a:t>
            </a:r>
            <a:r>
              <a:rPr lang="nl-NL" i="1" u="sng" dirty="0">
                <a:solidFill>
                  <a:schemeClr val="bg1">
                    <a:lumMod val="50000"/>
                  </a:schemeClr>
                </a:solidFill>
              </a:rPr>
              <a:t>via radio</a:t>
            </a:r>
            <a:r>
              <a:rPr lang="nl-NL" i="1" dirty="0">
                <a:solidFill>
                  <a:schemeClr val="bg1">
                    <a:lumMod val="50000"/>
                  </a:schemeClr>
                </a:solidFill>
              </a:rPr>
              <a:t> aan de OCP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Druk op het icoontje rechts onderaan (de 4 puntjes)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Druk op het ‘Track Details’ symbool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Druk op het ‘Finish’ veld</a:t>
            </a:r>
          </a:p>
          <a:p>
            <a:r>
              <a:rPr lang="nl-NL" dirty="0"/>
              <a:t>Druk op het ‘Save’ veld</a:t>
            </a:r>
            <a:endParaRPr lang="en-US" dirty="0"/>
          </a:p>
        </p:txBody>
      </p:sp>
      <p:pic>
        <p:nvPicPr>
          <p:cNvPr id="5" name="Afbeelding 4" descr="IMG_2789">
            <a:extLst>
              <a:ext uri="{FF2B5EF4-FFF2-40B4-BE49-F238E27FC236}">
                <a16:creationId xmlns:a16="http://schemas.microsoft.com/office/drawing/2014/main" id="{E27F2EB3-18BC-938C-D0BD-FC642842E2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51" y="0"/>
            <a:ext cx="3856037" cy="6858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5164D1-3FDF-FC55-8365-4F91CADF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0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s, buitenshuis, persoon, zoogdier&#10;&#10;Automatisch gegenereerde beschrijving">
            <a:extLst>
              <a:ext uri="{FF2B5EF4-FFF2-40B4-BE49-F238E27FC236}">
                <a16:creationId xmlns:a16="http://schemas.microsoft.com/office/drawing/2014/main" id="{E4A5C5C0-2C61-50AC-FAEC-B53BAE4B95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BA88F2-B07A-67BD-3BF4-9163BFB5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CC437733-279B-731A-25F8-08944C0DE8D7}"/>
              </a:ext>
            </a:extLst>
          </p:cNvPr>
          <p:cNvSpPr txBox="1">
            <a:spLocks/>
          </p:cNvSpPr>
          <p:nvPr/>
        </p:nvSpPr>
        <p:spPr>
          <a:xfrm>
            <a:off x="4554908" y="3520866"/>
            <a:ext cx="7537391" cy="290304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Laatste versie op</a:t>
            </a:r>
            <a:b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www.vlaamsereddingshonden.eu/samenwerking</a:t>
            </a:r>
            <a: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Opmerkingen en suggesties </a:t>
            </a:r>
            <a:b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bezorgen aan </a:t>
            </a:r>
            <a:b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Patrick Van Hoeserlande </a:t>
            </a:r>
            <a:b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hoesyontheroad@gmail.com</a:t>
            </a:r>
            <a:r>
              <a:rPr lang="nl-BE" sz="3200" cap="none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cap="none" dirty="0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088F3A4-E875-5114-ABAE-5281AB6912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065" y="357366"/>
            <a:ext cx="2246745" cy="22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7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10A62-911E-3D82-805D-28FACAE23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07900"/>
          </a:xfrm>
        </p:spPr>
        <p:txBody>
          <a:bodyPr/>
          <a:lstStyle/>
          <a:p>
            <a:r>
              <a:rPr lang="nl-BE" dirty="0" err="1"/>
              <a:t>CalTOPO</a:t>
            </a:r>
            <a:r>
              <a:rPr lang="nl-BE" dirty="0"/>
              <a:t> APP voor Smartphone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0D28BA-521C-B995-6A22-F3CE7009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86225"/>
            <a:ext cx="4849790" cy="4919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400" u="sng" dirty="0"/>
              <a:t>Voordelen</a:t>
            </a:r>
            <a:endParaRPr lang="nl-BE" u="sng" dirty="0"/>
          </a:p>
          <a:p>
            <a:r>
              <a:rPr lang="nl-BE" dirty="0"/>
              <a:t>Gemakkelijk mee te nemen tijdens de zoekacties</a:t>
            </a:r>
          </a:p>
          <a:p>
            <a:r>
              <a:rPr lang="nl-BE" dirty="0"/>
              <a:t>Moet niet constant verbinding hebben</a:t>
            </a:r>
          </a:p>
          <a:p>
            <a:r>
              <a:rPr lang="nl-BE" dirty="0"/>
              <a:t>Onmiddellijke verbetering van team zoekpatroon mogelijk</a:t>
            </a:r>
          </a:p>
          <a:p>
            <a:r>
              <a:rPr lang="nl-BE" dirty="0"/>
              <a:t>Eenduidig doorgeven van Info</a:t>
            </a:r>
          </a:p>
          <a:p>
            <a:r>
              <a:rPr lang="nl-BE" dirty="0"/>
              <a:t>Geen extra GPS nodig, ook niet voor K9, en dus geen wachtrij om te downloaden</a:t>
            </a:r>
          </a:p>
          <a:p>
            <a:r>
              <a:rPr lang="en-US" dirty="0" err="1"/>
              <a:t>Bruikbaar</a:t>
            </a:r>
            <a:r>
              <a:rPr lang="en-US" dirty="0"/>
              <a:t> door </a:t>
            </a:r>
            <a:r>
              <a:rPr lang="en-US" dirty="0" err="1"/>
              <a:t>iedereen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smartphone, </a:t>
            </a:r>
            <a:r>
              <a:rPr lang="en-US" dirty="0" err="1"/>
              <a:t>zelfs</a:t>
            </a:r>
            <a:r>
              <a:rPr lang="en-US" dirty="0"/>
              <a:t> ad hoc 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02B0021D-2CAC-BBD4-D8DE-33AB0B70673B}"/>
              </a:ext>
            </a:extLst>
          </p:cNvPr>
          <p:cNvSpPr txBox="1">
            <a:spLocks/>
          </p:cNvSpPr>
          <p:nvPr/>
        </p:nvSpPr>
        <p:spPr>
          <a:xfrm>
            <a:off x="5634944" y="1786225"/>
            <a:ext cx="3705610" cy="4919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BE" sz="2400" b="1" u="sng" dirty="0"/>
              <a:t>Nadelen</a:t>
            </a:r>
            <a:endParaRPr lang="nl-BE" sz="1900" b="1" u="sng" dirty="0"/>
          </a:p>
          <a:p>
            <a:pPr>
              <a:lnSpc>
                <a:spcPct val="100000"/>
              </a:lnSpc>
            </a:pPr>
            <a:r>
              <a:rPr lang="nl-BE" sz="1900" b="1" dirty="0"/>
              <a:t>Smartphone meenemen</a:t>
            </a:r>
          </a:p>
          <a:p>
            <a:pPr>
              <a:lnSpc>
                <a:spcPct val="100000"/>
              </a:lnSpc>
            </a:pPr>
            <a:r>
              <a:rPr lang="nl-BE" sz="1900" b="1" dirty="0"/>
              <a:t>Extra batterij nodig</a:t>
            </a:r>
          </a:p>
          <a:p>
            <a:pPr>
              <a:lnSpc>
                <a:spcPct val="100000"/>
              </a:lnSpc>
            </a:pPr>
            <a:r>
              <a:rPr lang="nl-BE" sz="1900" b="1" dirty="0"/>
              <a:t>Afhankelijk van je smartphone, mogelijks probleem bij regen</a:t>
            </a:r>
          </a:p>
          <a:p>
            <a:pPr>
              <a:lnSpc>
                <a:spcPct val="100000"/>
              </a:lnSpc>
            </a:pPr>
            <a:r>
              <a:rPr lang="nl-BE" sz="1900" b="1" dirty="0"/>
              <a:t>Verbinding nodig bij installatie (niet noodzakelijk bij gebruik)</a:t>
            </a:r>
            <a:endParaRPr lang="en-US" sz="1900" b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73EB3E-B968-090F-A64A-D331F3FC5C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0554" y="1786225"/>
            <a:ext cx="2851446" cy="5071775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461B39-878A-88B6-9563-F2EFA9A77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589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Afbeelding 3" descr="Afbeelding met boom, buitenshuis, persoon, groep&#10;&#10;Automatisch gegenereerde beschrijving">
            <a:extLst>
              <a:ext uri="{FF2B5EF4-FFF2-40B4-BE49-F238E27FC236}">
                <a16:creationId xmlns:a16="http://schemas.microsoft.com/office/drawing/2014/main" id="{A6E2838E-48B7-DA7C-6040-C85DE93786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0" y="0"/>
            <a:ext cx="12191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94224D-5360-664D-40E7-0A97496E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Vragen?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ep 7">
            <a:extLst>
              <a:ext uri="{FF2B5EF4-FFF2-40B4-BE49-F238E27FC236}">
                <a16:creationId xmlns:a16="http://schemas.microsoft.com/office/drawing/2014/main" id="{7624D7D4-1D8B-0BF2-7C9C-F23BEA8AC153}"/>
              </a:ext>
            </a:extLst>
          </p:cNvPr>
          <p:cNvGrpSpPr/>
          <p:nvPr/>
        </p:nvGrpSpPr>
        <p:grpSpPr>
          <a:xfrm>
            <a:off x="9203900" y="5015110"/>
            <a:ext cx="1691988" cy="1590789"/>
            <a:chOff x="9203900" y="5015110"/>
            <a:chExt cx="1691988" cy="1590789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00520DDA-7B14-61B0-BA0E-A0DADF028C4C}"/>
                </a:ext>
              </a:extLst>
            </p:cNvPr>
            <p:cNvSpPr/>
            <p:nvPr/>
          </p:nvSpPr>
          <p:spPr>
            <a:xfrm>
              <a:off x="9430268" y="5206801"/>
              <a:ext cx="1288160" cy="13333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Afbeelding 2" descr="Afbeelding met tekst, clipart&#10;&#10;Automatisch gegenereerde beschrijving">
              <a:extLst>
                <a:ext uri="{FF2B5EF4-FFF2-40B4-BE49-F238E27FC236}">
                  <a16:creationId xmlns:a16="http://schemas.microsoft.com/office/drawing/2014/main" id="{65D621EC-021F-B5CC-4310-1F28D4CD0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84" b="6994"/>
            <a:stretch/>
          </p:blipFill>
          <p:spPr>
            <a:xfrm>
              <a:off x="9203900" y="5015110"/>
              <a:ext cx="1691988" cy="1590789"/>
            </a:xfrm>
            <a:prstGeom prst="rect">
              <a:avLst/>
            </a:prstGeom>
          </p:spPr>
        </p:pic>
      </p:grp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1374E4-9E94-ED08-3060-60A4DD14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6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9165F-6613-825D-7E17-6770C8C59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Ter beschikking Bij OCP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B050B9-A000-90C8-C9C6-E4C922792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5144490" cy="3634486"/>
          </a:xfrm>
        </p:spPr>
        <p:txBody>
          <a:bodyPr anchor="t"/>
          <a:lstStyle/>
          <a:p>
            <a:r>
              <a:rPr lang="nl-BE" dirty="0"/>
              <a:t>Uitleg en procedure installatie en gebruik </a:t>
            </a:r>
            <a:r>
              <a:rPr lang="nl-BE" dirty="0" err="1"/>
              <a:t>CalTopo</a:t>
            </a:r>
            <a:r>
              <a:rPr lang="nl-BE" dirty="0"/>
              <a:t> (plus URL)</a:t>
            </a:r>
          </a:p>
          <a:p>
            <a:r>
              <a:rPr lang="nl-BE" dirty="0"/>
              <a:t>QR code actieve map</a:t>
            </a:r>
          </a:p>
          <a:p>
            <a:r>
              <a:rPr lang="nl-BE" dirty="0"/>
              <a:t>Afspraken benaming teams, </a:t>
            </a:r>
            <a:r>
              <a:rPr lang="nl-BE" dirty="0" err="1"/>
              <a:t>clues</a:t>
            </a:r>
            <a:r>
              <a:rPr lang="nl-BE" dirty="0"/>
              <a:t>, … bij gebruik </a:t>
            </a:r>
            <a:r>
              <a:rPr lang="nl-BE" dirty="0" err="1"/>
              <a:t>CalTopo</a:t>
            </a:r>
            <a:endParaRPr lang="en-US" dirty="0"/>
          </a:p>
        </p:txBody>
      </p:sp>
      <p:pic>
        <p:nvPicPr>
          <p:cNvPr id="4" name="Afbeelding 3" descr="Afbeelding met grond, persoon, staan, buitenshuis&#10;&#10;Automatisch gegenereerde beschrijving">
            <a:extLst>
              <a:ext uri="{FF2B5EF4-FFF2-40B4-BE49-F238E27FC236}">
                <a16:creationId xmlns:a16="http://schemas.microsoft.com/office/drawing/2014/main" id="{46A9CE4E-1012-BF88-5A28-4BC06642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22550"/>
            <a:ext cx="6096000" cy="423545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DC65F5-866C-DEC3-EB6C-86E9D8BA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Afbeelding 5" descr="IMG_2803">
            <a:extLst>
              <a:ext uri="{FF2B5EF4-FFF2-40B4-BE49-F238E27FC236}">
                <a16:creationId xmlns:a16="http://schemas.microsoft.com/office/drawing/2014/main" id="{3C42D96A-5BCB-855A-240F-58248C3A66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56" y="85064"/>
            <a:ext cx="1555335" cy="27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946A66-569C-0655-13C1-2F0033A6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tx2"/>
                </a:solidFill>
              </a:rPr>
              <a:t>Installatie App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fbeelding 2" descr="IMG_2772">
            <a:extLst>
              <a:ext uri="{FF2B5EF4-FFF2-40B4-BE49-F238E27FC236}">
                <a16:creationId xmlns:a16="http://schemas.microsoft.com/office/drawing/2014/main" id="{8000FD5C-85D7-44B5-97AA-7A68C538F1E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2F1C47-5A5A-EBC3-85CA-8FA551A76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 anchor="t">
            <a:normAutofit/>
          </a:bodyPr>
          <a:lstStyle/>
          <a:p>
            <a:r>
              <a:rPr lang="nl-NL" dirty="0"/>
              <a:t>Ga naar de App Store</a:t>
            </a:r>
          </a:p>
          <a:p>
            <a:r>
              <a:rPr lang="nl-NL" dirty="0"/>
              <a:t>Zoek naar ‘</a:t>
            </a:r>
            <a:r>
              <a:rPr lang="nl-NL" dirty="0" err="1"/>
              <a:t>caltopo</a:t>
            </a:r>
            <a:r>
              <a:rPr lang="nl-NL" dirty="0"/>
              <a:t>’  </a:t>
            </a:r>
          </a:p>
          <a:p>
            <a:r>
              <a:rPr lang="nl-NL" dirty="0"/>
              <a:t>Installeer de App</a:t>
            </a:r>
          </a:p>
          <a:p>
            <a:endParaRPr lang="en-US" dirty="0"/>
          </a:p>
        </p:txBody>
      </p:sp>
      <p:pic>
        <p:nvPicPr>
          <p:cNvPr id="7" name="Afbeelding 6" descr="Image result for logo caltopo">
            <a:extLst>
              <a:ext uri="{FF2B5EF4-FFF2-40B4-BE49-F238E27FC236}">
                <a16:creationId xmlns:a16="http://schemas.microsoft.com/office/drawing/2014/main" id="{344B015C-2A67-C06D-9BA4-E5A749F37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398" y="2860806"/>
            <a:ext cx="1507994" cy="15079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866DECF-5223-6FBF-9820-5FBBCC0F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DABE99E-5C48-59B7-0FBC-CD16BC637400}"/>
              </a:ext>
            </a:extLst>
          </p:cNvPr>
          <p:cNvSpPr/>
          <p:nvPr/>
        </p:nvSpPr>
        <p:spPr>
          <a:xfrm>
            <a:off x="6607161" y="4956799"/>
            <a:ext cx="4033615" cy="141860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Opgepast: </a:t>
            </a:r>
          </a:p>
          <a:p>
            <a:pPr algn="ctr"/>
            <a:r>
              <a:rPr lang="nl-BE" dirty="0">
                <a:solidFill>
                  <a:schemeClr val="tx1"/>
                </a:solidFill>
              </a:rPr>
              <a:t>De screenshots in deze slides zijn van een iPhone. Schermen van een Android smartphone kunnen lichtjes verschillen.</a:t>
            </a:r>
          </a:p>
        </p:txBody>
      </p:sp>
    </p:spTree>
    <p:extLst>
      <p:ext uri="{BB962C8B-B14F-4D97-AF65-F5344CB8AC3E}">
        <p14:creationId xmlns:p14="http://schemas.microsoft.com/office/powerpoint/2010/main" val="330277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946A66-569C-0655-13C1-2F0033A6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tx2"/>
                </a:solidFill>
              </a:rPr>
              <a:t>App SETUP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2F1C47-5A5A-EBC3-85CA-8FA551A76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Open de App:</a:t>
            </a:r>
          </a:p>
          <a:p>
            <a:r>
              <a:rPr lang="nl-NL" dirty="0"/>
              <a:t>Selecteer de </a:t>
            </a:r>
            <a:r>
              <a:rPr lang="nl-NL" dirty="0" err="1"/>
              <a:t>CalTopo</a:t>
            </a:r>
            <a:r>
              <a:rPr lang="nl-NL" dirty="0"/>
              <a:t> logo</a:t>
            </a:r>
          </a:p>
          <a:p>
            <a:r>
              <a:rPr lang="nl-NL" dirty="0"/>
              <a:t>‘</a:t>
            </a:r>
            <a:r>
              <a:rPr lang="nl-NL" dirty="0" err="1"/>
              <a:t>Sign</a:t>
            </a:r>
            <a:r>
              <a:rPr lang="nl-NL" dirty="0"/>
              <a:t>-in’ met een email account</a:t>
            </a:r>
          </a:p>
          <a:p>
            <a:r>
              <a:rPr lang="nl-NL" dirty="0"/>
              <a:t>Check voor de verificatie email en vervolledig de stap</a:t>
            </a:r>
          </a:p>
          <a:p>
            <a:r>
              <a:rPr lang="nl-NL" dirty="0"/>
              <a:t>Druk op het ‘Sync Account’ veld</a:t>
            </a:r>
          </a:p>
          <a:p>
            <a:endParaRPr lang="en-US" dirty="0"/>
          </a:p>
        </p:txBody>
      </p:sp>
      <p:pic>
        <p:nvPicPr>
          <p:cNvPr id="5" name="Afbeelding 4" descr="IMG_2783">
            <a:extLst>
              <a:ext uri="{FF2B5EF4-FFF2-40B4-BE49-F238E27FC236}">
                <a16:creationId xmlns:a16="http://schemas.microsoft.com/office/drawing/2014/main" id="{6E60E356-365C-FF4E-46E2-B87EF3576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02" y="0"/>
            <a:ext cx="3856037" cy="6858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1B51F8A-195C-7129-98C6-CF7F8790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2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1D805D8-85CF-015B-F122-1215944E9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402" y="702155"/>
            <a:ext cx="3413405" cy="1461495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tx2"/>
                </a:solidFill>
              </a:rPr>
              <a:t>INSTELLEN coördinaten systeem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Afbeelding 5" descr="IMG_2773">
            <a:extLst>
              <a:ext uri="{FF2B5EF4-FFF2-40B4-BE49-F238E27FC236}">
                <a16:creationId xmlns:a16="http://schemas.microsoft.com/office/drawing/2014/main" id="{F1C4AB6B-F610-2385-C5DA-E0FA12C40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87" y="-41632"/>
            <a:ext cx="3881043" cy="6899632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AF600A5-3F76-60CD-3EE0-62D8E771A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7403" y="2340863"/>
            <a:ext cx="3413404" cy="4014089"/>
          </a:xfrm>
        </p:spPr>
        <p:txBody>
          <a:bodyPr anchor="t">
            <a:normAutofit/>
          </a:bodyPr>
          <a:lstStyle/>
          <a:p>
            <a:r>
              <a:rPr lang="nl-BE" dirty="0"/>
              <a:t>Druk op het menu icoon (de 3 lijnen links boven)</a:t>
            </a:r>
            <a:endParaRPr lang="en-US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39FEF95-F75C-B11F-5728-47649D28CC85}"/>
              </a:ext>
            </a:extLst>
          </p:cNvPr>
          <p:cNvSpPr/>
          <p:nvPr/>
        </p:nvSpPr>
        <p:spPr>
          <a:xfrm>
            <a:off x="360787" y="211786"/>
            <a:ext cx="649603" cy="33685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A25256E-4EE2-5737-B5CA-01462BFD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868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1D805D8-85CF-015B-F122-1215944E9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402" y="702155"/>
            <a:ext cx="3413405" cy="1461495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tx2"/>
                </a:solidFill>
              </a:rPr>
              <a:t>INSTELLEN coördinaten systeem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Afbeelding 5" descr="IMG_2773">
            <a:extLst>
              <a:ext uri="{FF2B5EF4-FFF2-40B4-BE49-F238E27FC236}">
                <a16:creationId xmlns:a16="http://schemas.microsoft.com/office/drawing/2014/main" id="{F1C4AB6B-F610-2385-C5DA-E0FA12C40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99" y="0"/>
            <a:ext cx="3857625" cy="6858000"/>
          </a:xfrm>
          <a:prstGeom prst="rect">
            <a:avLst/>
          </a:prstGeom>
        </p:spPr>
      </p:pic>
      <p:pic>
        <p:nvPicPr>
          <p:cNvPr id="2" name="Afbeelding 1" descr="IMG_2774">
            <a:extLst>
              <a:ext uri="{FF2B5EF4-FFF2-40B4-BE49-F238E27FC236}">
                <a16:creationId xmlns:a16="http://schemas.microsoft.com/office/drawing/2014/main" id="{2D381685-09AF-5699-FD60-6CA70FAF06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700" y="27493"/>
            <a:ext cx="3857625" cy="6858003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AF600A5-3F76-60CD-3EE0-62D8E771A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7403" y="2340863"/>
            <a:ext cx="3413404" cy="4014089"/>
          </a:xfrm>
        </p:spPr>
        <p:txBody>
          <a:bodyPr anchor="t">
            <a:normAutofit/>
          </a:bodyPr>
          <a:lstStyle/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Druk op het menu icoon (de 3 lijnen links boven)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/>
              <a:t>Druk op het veld ‘Display Options’</a:t>
            </a:r>
            <a:endParaRPr lang="en-US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39FEF95-F75C-B11F-5728-47649D28CC85}"/>
              </a:ext>
            </a:extLst>
          </p:cNvPr>
          <p:cNvSpPr/>
          <p:nvPr/>
        </p:nvSpPr>
        <p:spPr>
          <a:xfrm>
            <a:off x="263301" y="304249"/>
            <a:ext cx="649603" cy="33685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9951771-6B06-28F9-CB12-7A0293D33038}"/>
              </a:ext>
            </a:extLst>
          </p:cNvPr>
          <p:cNvSpPr/>
          <p:nvPr/>
        </p:nvSpPr>
        <p:spPr>
          <a:xfrm>
            <a:off x="4250376" y="5685516"/>
            <a:ext cx="1845624" cy="40814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A25256E-4EE2-5737-B5CA-01462BFD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7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B11B64-B478-8515-76A4-3BC8B8AE1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840" y="0"/>
            <a:ext cx="3855697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D97B0E80-6D0D-3E26-C266-4D9F32AC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INSTELLEN coördinaten systeem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F746D7B-511D-120F-23B2-4F1026584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nl-BE" dirty="0"/>
              <a:t>Activeer ‘Show UTM/USNG </a:t>
            </a:r>
            <a:r>
              <a:rPr lang="nl-BE" dirty="0" err="1"/>
              <a:t>Grid</a:t>
            </a:r>
            <a:r>
              <a:rPr lang="nl-BE" dirty="0"/>
              <a:t>’ (optie)</a:t>
            </a:r>
          </a:p>
          <a:p>
            <a:pPr>
              <a:lnSpc>
                <a:spcPct val="120000"/>
              </a:lnSpc>
            </a:pPr>
            <a:r>
              <a:rPr lang="nl-BE" dirty="0"/>
              <a:t>Zet ‘Default Mode’ op ‘SAR’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nl-BE" dirty="0"/>
              <a:t>Verzeker je dat ‘Datum’ op ‘WGS84’ staat</a:t>
            </a:r>
            <a:endParaRPr lang="en-US" dirty="0"/>
          </a:p>
        </p:txBody>
      </p:sp>
      <p:pic>
        <p:nvPicPr>
          <p:cNvPr id="2" name="Afbeelding 1" descr="IMG_2782">
            <a:extLst>
              <a:ext uri="{FF2B5EF4-FFF2-40B4-BE49-F238E27FC236}">
                <a16:creationId xmlns:a16="http://schemas.microsoft.com/office/drawing/2014/main" id="{8486BE99-8248-50E8-F6C3-C4A252257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621" y="3957306"/>
            <a:ext cx="1970863" cy="35052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462A53-7CCD-1788-F646-7D3FAF50B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6C3F92-CC28-42D8-BF09-077075551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6D3478-2986-4664-940C-67E0CAA21E0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116C154-5A0F-4CDC-8C15-D2E2158464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Animal magnetism</Template>
  <TotalTime>928</TotalTime>
  <Words>1547</Words>
  <Application>Microsoft Office PowerPoint</Application>
  <PresentationFormat>Breedbeeld</PresentationFormat>
  <Paragraphs>182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Calibri</vt:lpstr>
      <vt:lpstr>Franklin Gothic Book</vt:lpstr>
      <vt:lpstr>Franklin Gothic Demi</vt:lpstr>
      <vt:lpstr>Symbol</vt:lpstr>
      <vt:lpstr>Wingdings 2</vt:lpstr>
      <vt:lpstr>DividendVTI</vt:lpstr>
      <vt:lpstr>CALTopo App Start</vt:lpstr>
      <vt:lpstr>Inhoud</vt:lpstr>
      <vt:lpstr>CalTOPO APP voor Smartphone</vt:lpstr>
      <vt:lpstr>Ter beschikking Bij OCP</vt:lpstr>
      <vt:lpstr>Installatie App</vt:lpstr>
      <vt:lpstr>App SETUP</vt:lpstr>
      <vt:lpstr>INSTELLEN coördinaten systeem</vt:lpstr>
      <vt:lpstr>INSTELLEN coördinaten systeem</vt:lpstr>
      <vt:lpstr>INSTELLEN coördinaten systeem</vt:lpstr>
      <vt:lpstr>INSTELLEN coördinaten systeem</vt:lpstr>
      <vt:lpstr>Toegang tot kaart zoekopdracht</vt:lpstr>
      <vt:lpstr>Toegang tot kaart zoekopdracht</vt:lpstr>
      <vt:lpstr>Je ‘track’ aanzetten aan het begin van de zoekactie</vt:lpstr>
      <vt:lpstr>Je ‘track’ aanzetten aan het begin van de zoekactie</vt:lpstr>
      <vt:lpstr>Je ‘track’ aanzetten aan het begin van de zoekactie</vt:lpstr>
      <vt:lpstr>Je ‘track’ aanzetten aan het begin van de zoekactie</vt:lpstr>
      <vt:lpstr>Je positie markeren Tijdens de zoekactie</vt:lpstr>
      <vt:lpstr>Je positie markeren tijdens de zoekactie</vt:lpstr>
      <vt:lpstr>Je positie markeren Tijdens de zoekactie</vt:lpstr>
      <vt:lpstr>Een ‘marker’ op de kaart plaatsen (‘waypoint’) tijdens de zoekactie</vt:lpstr>
      <vt:lpstr>Navigeer naar een marker tijdens de zoekactie</vt:lpstr>
      <vt:lpstr>Navigeer naar een marker tijdens de zoekactie</vt:lpstr>
      <vt:lpstr>Navigeer naar een marker tijdens de zoekactie</vt:lpstr>
      <vt:lpstr>Stop navigatie naar een marker</vt:lpstr>
      <vt:lpstr>Stop navigatie naar een marker</vt:lpstr>
      <vt:lpstr>Kaart centraliseren op je positie tijdens de zoekactie</vt:lpstr>
      <vt:lpstr>Je ‘track’ afzetten aan het einde van de zoekactie</vt:lpstr>
      <vt:lpstr>Je ‘track’ afzetten aan het einde van de zoekactie</vt:lpstr>
      <vt:lpstr>PowerPoint-presentatie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CALTopo App</dc:title>
  <dc:creator>Patrick Van Hoeserlande</dc:creator>
  <cp:lastModifiedBy>Patrick Van Hoeserlande</cp:lastModifiedBy>
  <cp:revision>37</cp:revision>
  <dcterms:created xsi:type="dcterms:W3CDTF">2023-04-30T15:59:48Z</dcterms:created>
  <dcterms:modified xsi:type="dcterms:W3CDTF">2023-06-10T13:39:46Z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